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59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59" r:id="rId4"/>
    <p:sldId id="270" r:id="rId5"/>
    <p:sldId id="272" r:id="rId6"/>
    <p:sldId id="276" r:id="rId7"/>
    <p:sldId id="273" r:id="rId8"/>
    <p:sldId id="275" r:id="rId9"/>
    <p:sldId id="274" r:id="rId10"/>
    <p:sldId id="277" r:id="rId11"/>
    <p:sldId id="278" r:id="rId12"/>
    <p:sldId id="263" r:id="rId13"/>
    <p:sldId id="264" r:id="rId14"/>
    <p:sldId id="279" r:id="rId15"/>
    <p:sldId id="280" r:id="rId16"/>
    <p:sldId id="283" r:id="rId17"/>
    <p:sldId id="281" r:id="rId18"/>
    <p:sldId id="282" r:id="rId19"/>
    <p:sldId id="285" r:id="rId20"/>
    <p:sldId id="286" r:id="rId21"/>
    <p:sldId id="299" r:id="rId22"/>
    <p:sldId id="300" r:id="rId23"/>
    <p:sldId id="284" r:id="rId24"/>
    <p:sldId id="288" r:id="rId25"/>
    <p:sldId id="289" r:id="rId26"/>
    <p:sldId id="290" r:id="rId27"/>
    <p:sldId id="292" r:id="rId28"/>
    <p:sldId id="301" r:id="rId29"/>
    <p:sldId id="291" r:id="rId30"/>
    <p:sldId id="302" r:id="rId31"/>
    <p:sldId id="303" r:id="rId32"/>
    <p:sldId id="304" r:id="rId3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FF0066"/>
    <a:srgbClr val="FF33CC"/>
    <a:srgbClr val="008000"/>
    <a:srgbClr val="CCCC00"/>
    <a:srgbClr val="FF66FF"/>
    <a:srgbClr val="CC3399"/>
    <a:srgbClr val="F7F1E4"/>
    <a:srgbClr val="B8D3E8"/>
    <a:srgbClr val="BC7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291" autoAdjust="0"/>
  </p:normalViewPr>
  <p:slideViewPr>
    <p:cSldViewPr snapToGrid="0" showGuides="1">
      <p:cViewPr varScale="1">
        <p:scale>
          <a:sx n="89" d="100"/>
          <a:sy n="89" d="100"/>
        </p:scale>
        <p:origin x="427" y="72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BA013A81-3DCA-48FF-B1B3-A7C975A278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1C77BA0-3528-427C-9BE2-79D49213FF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F6FC400-839B-4AA9-A4EA-37F8D141619C}" type="datetime1">
              <a:rPr lang="es-ES" smtClean="0"/>
              <a:t>21/08/2019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9A05A8F-DB20-403E-B1F6-934526320F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A1B1CAF2-EBF9-46DA-A085-6592F73308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0DF807-07AB-4E04-861A-CD3923A871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7683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97E2A64-2C04-4992-AA1F-6E09D0262CD3}" type="datetime1">
              <a:rPr lang="es-ES" noProof="0" smtClean="0"/>
              <a:t>21/08/2019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517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725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038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404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011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632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935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760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12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164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945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5801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818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42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963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811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613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2235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149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404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19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3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8244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630321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0568248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088625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1598841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33461967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5799739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18703348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4572417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 con f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1" name="Marcador de texto 26">
            <a:extLst>
              <a:ext uri="{FF2B5EF4-FFF2-40B4-BE49-F238E27FC236}">
                <a16:creationId xmlns:a16="http://schemas.microsoft.com/office/drawing/2014/main" xmlns="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20XX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Marcador de texto 26">
            <a:extLst>
              <a:ext uri="{FF2B5EF4-FFF2-40B4-BE49-F238E27FC236}">
                <a16:creationId xmlns:a16="http://schemas.microsoft.com/office/drawing/2014/main" xmlns="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36" name="Marcador de texto 14">
            <a:extLst>
              <a:ext uri="{FF2B5EF4-FFF2-40B4-BE49-F238E27FC236}">
                <a16:creationId xmlns:a16="http://schemas.microsoft.com/office/drawing/2014/main" xmlns="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Consigna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28412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, sub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xmlns="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 rtlCol="0"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xmlns="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2049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6723237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xmlns="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 rtlCol="0"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Marcador de texto 14">
            <a:extLst>
              <a:ext uri="{FF2B5EF4-FFF2-40B4-BE49-F238E27FC236}">
                <a16:creationId xmlns:a16="http://schemas.microsoft.com/office/drawing/2014/main" xmlns="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56074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de la sección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9" name="Marcador de texto 26">
            <a:extLst>
              <a:ext uri="{FF2B5EF4-FFF2-40B4-BE49-F238E27FC236}">
                <a16:creationId xmlns:a16="http://schemas.microsoft.com/office/drawing/2014/main" xmlns="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Título de la sección 2</a:t>
            </a:r>
          </a:p>
        </p:txBody>
      </p:sp>
      <p:sp>
        <p:nvSpPr>
          <p:cNvPr id="11" name="Marcador de texto 26">
            <a:extLst>
              <a:ext uri="{FF2B5EF4-FFF2-40B4-BE49-F238E27FC236}">
                <a16:creationId xmlns:a16="http://schemas.microsoft.com/office/drawing/2014/main" xmlns="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texto 26">
            <a:extLst>
              <a:ext uri="{FF2B5EF4-FFF2-40B4-BE49-F238E27FC236}">
                <a16:creationId xmlns:a16="http://schemas.microsoft.com/office/drawing/2014/main" xmlns="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52001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texto 26">
            <a:extLst>
              <a:ext uri="{FF2B5EF4-FFF2-40B4-BE49-F238E27FC236}">
                <a16:creationId xmlns:a16="http://schemas.microsoft.com/office/drawing/2014/main" xmlns="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 rtlCol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CON GRÁFICO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6" name="Marcador de posición de gráfico 18">
            <a:extLst>
              <a:ext uri="{FF2B5EF4-FFF2-40B4-BE49-F238E27FC236}">
                <a16:creationId xmlns:a16="http://schemas.microsoft.com/office/drawing/2014/main" xmlns="" id="{BE9C98A7-B145-402E-BADA-CE785E3BA996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6981371" y="1246188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Hacer clic en el icono para agregar un gráfico</a:t>
            </a:r>
          </a:p>
        </p:txBody>
      </p:sp>
    </p:spTree>
    <p:extLst>
      <p:ext uri="{BB962C8B-B14F-4D97-AF65-F5344CB8AC3E}">
        <p14:creationId xmlns:p14="http://schemas.microsoft.com/office/powerpoint/2010/main" val="1330300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4" name="Marcador de texto 26">
            <a:extLst>
              <a:ext uri="{FF2B5EF4-FFF2-40B4-BE49-F238E27FC236}">
                <a16:creationId xmlns:a16="http://schemas.microsoft.com/office/drawing/2014/main" xmlns="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CON IMAGEN GRANDE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6668B9DC-C6AF-45D4-BBA3-A5EF781EAB7F}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90228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de element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VÍDEO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6" name="Marcador de posición de elemento multimedia 7">
            <a:extLst>
              <a:ext uri="{FF2B5EF4-FFF2-40B4-BE49-F238E27FC236}">
                <a16:creationId xmlns:a16="http://schemas.microsoft.com/office/drawing/2014/main" xmlns="" id="{A11F77F4-4B16-4503-B9B6-AE22C686E3E3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395984" y="1497770"/>
            <a:ext cx="9400032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</p:spTree>
    <p:extLst>
      <p:ext uri="{BB962C8B-B14F-4D97-AF65-F5344CB8AC3E}">
        <p14:creationId xmlns:p14="http://schemas.microsoft.com/office/powerpoint/2010/main" val="1612737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="1">
                <a:latin typeface="+mn-lt"/>
              </a:defRPr>
            </a:lvl1pPr>
          </a:lstStyle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xmlns="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es-ES" noProof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:a16="http://schemas.microsoft.com/office/drawing/2014/main" xmlns="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posición de contenido 2">
            <a:extLst>
              <a:ext uri="{FF2B5EF4-FFF2-40B4-BE49-F238E27FC236}">
                <a16:creationId xmlns:a16="http://schemas.microsoft.com/office/drawing/2014/main" xmlns="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posición de contenido 3">
            <a:extLst>
              <a:ext uri="{FF2B5EF4-FFF2-40B4-BE49-F238E27FC236}">
                <a16:creationId xmlns:a16="http://schemas.microsoft.com/office/drawing/2014/main" xmlns="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posición de contenido 3">
            <a:extLst>
              <a:ext uri="{FF2B5EF4-FFF2-40B4-BE49-F238E27FC236}">
                <a16:creationId xmlns:a16="http://schemas.microsoft.com/office/drawing/2014/main" xmlns="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4" name="Marcador de posición de texto 4">
            <a:extLst>
              <a:ext uri="{FF2B5EF4-FFF2-40B4-BE49-F238E27FC236}">
                <a16:creationId xmlns:a16="http://schemas.microsoft.com/office/drawing/2014/main" xmlns="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posición de contenido 5">
            <a:extLst>
              <a:ext uri="{FF2B5EF4-FFF2-40B4-BE49-F238E27FC236}">
                <a16:creationId xmlns:a16="http://schemas.microsoft.com/office/drawing/2014/main" xmlns="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3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044228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xmlns="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Marcador de posición de contenido 2">
            <a:extLst>
              <a:ext uri="{FF2B5EF4-FFF2-40B4-BE49-F238E27FC236}">
                <a16:creationId xmlns:a16="http://schemas.microsoft.com/office/drawing/2014/main" xmlns="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xmlns="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posición de imagen 2">
            <a:extLst>
              <a:ext uri="{FF2B5EF4-FFF2-40B4-BE49-F238E27FC236}">
                <a16:creationId xmlns:a16="http://schemas.microsoft.com/office/drawing/2014/main" xmlns="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1" name="Marcador de texto 21">
            <a:extLst>
              <a:ext uri="{FF2B5EF4-FFF2-40B4-BE49-F238E27FC236}">
                <a16:creationId xmlns:a16="http://schemas.microsoft.com/office/drawing/2014/main" xmlns="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32" name="Marcador de texto 24">
            <a:extLst>
              <a:ext uri="{FF2B5EF4-FFF2-40B4-BE49-F238E27FC236}">
                <a16:creationId xmlns:a16="http://schemas.microsoft.com/office/drawing/2014/main" xmlns="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xmlns="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xmlns="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5" name="Marcador de texto 21">
            <a:extLst>
              <a:ext uri="{FF2B5EF4-FFF2-40B4-BE49-F238E27FC236}">
                <a16:creationId xmlns:a16="http://schemas.microsoft.com/office/drawing/2014/main" xmlns="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6" name="Marcador de texto 24">
            <a:extLst>
              <a:ext uri="{FF2B5EF4-FFF2-40B4-BE49-F238E27FC236}">
                <a16:creationId xmlns:a16="http://schemas.microsoft.com/office/drawing/2014/main" xmlns="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4">
            <a:extLst>
              <a:ext uri="{FF2B5EF4-FFF2-40B4-BE49-F238E27FC236}">
                <a16:creationId xmlns:a16="http://schemas.microsoft.com/office/drawing/2014/main" xmlns="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xmlns="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9" name="Marcador de texto 24">
            <a:extLst>
              <a:ext uri="{FF2B5EF4-FFF2-40B4-BE49-F238E27FC236}">
                <a16:creationId xmlns:a16="http://schemas.microsoft.com/office/drawing/2014/main" xmlns="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xmlns="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1" name="Marcador de texto 24">
            <a:extLst>
              <a:ext uri="{FF2B5EF4-FFF2-40B4-BE49-F238E27FC236}">
                <a16:creationId xmlns:a16="http://schemas.microsoft.com/office/drawing/2014/main" xmlns="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2" name="Marcador de texto 24">
            <a:extLst>
              <a:ext uri="{FF2B5EF4-FFF2-40B4-BE49-F238E27FC236}">
                <a16:creationId xmlns:a16="http://schemas.microsoft.com/office/drawing/2014/main" xmlns="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xmlns="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4" name="Marcador de posición de imagen 12">
            <a:extLst>
              <a:ext uri="{FF2B5EF4-FFF2-40B4-BE49-F238E27FC236}">
                <a16:creationId xmlns:a16="http://schemas.microsoft.com/office/drawing/2014/main" xmlns="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6" name="Marcador de posición de imagen 12">
            <a:extLst>
              <a:ext uri="{FF2B5EF4-FFF2-40B4-BE49-F238E27FC236}">
                <a16:creationId xmlns:a16="http://schemas.microsoft.com/office/drawing/2014/main" xmlns="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7" name="Marcador de posición de imagen 9">
            <a:extLst>
              <a:ext uri="{FF2B5EF4-FFF2-40B4-BE49-F238E27FC236}">
                <a16:creationId xmlns:a16="http://schemas.microsoft.com/office/drawing/2014/main" xmlns="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3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1135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3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9771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3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6842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3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077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3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8995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8077026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5653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3" r:id="rId23"/>
    <p:sldLayoutId id="2147483784" r:id="rId24"/>
    <p:sldLayoutId id="2147483677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87" r:id="rId32"/>
    <p:sldLayoutId id="2147483695" r:id="rId33"/>
    <p:sldLayoutId id="2147483688" r:id="rId34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962" y="2488228"/>
            <a:ext cx="10048075" cy="2281355"/>
          </a:xfrm>
        </p:spPr>
        <p:txBody>
          <a:bodyPr rtlCol="0"/>
          <a:lstStyle/>
          <a:p>
            <a:pPr rtl="0"/>
            <a:r>
              <a:rPr lang="es-ES" sz="6000" dirty="0"/>
              <a:t>Tema 2</a:t>
            </a:r>
            <a:br>
              <a:rPr lang="es-ES" sz="6000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¿Quién es </a:t>
            </a:r>
            <a:r>
              <a:rPr lang="es-ES" dirty="0">
                <a:solidFill>
                  <a:srgbClr val="CCCC00"/>
                </a:solidFill>
              </a:rPr>
              <a:t>Jesús </a:t>
            </a:r>
            <a:r>
              <a:rPr lang="es-ES" dirty="0"/>
              <a:t>para las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comunidades</a:t>
            </a:r>
            <a:r>
              <a:rPr lang="es-ES" dirty="0"/>
              <a:t>?</a:t>
            </a:r>
            <a:endParaRPr lang="es-ES" sz="13800" dirty="0">
              <a:solidFill>
                <a:schemeClr val="accent4">
                  <a:lumMod val="75000"/>
                </a:schemeClr>
              </a:solidFill>
              <a:latin typeface="Fray Gabrie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10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022801" y="690027"/>
            <a:ext cx="104523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20</a:t>
            </a:r>
            <a:r>
              <a:rPr lang="es-MX" sz="3600" dirty="0"/>
              <a:t>. Así lo tenía planeado, cuando el Angel del Señor se le apareció en sueños y le dijo: «José, hijo de David, no temas tomar contigo a María tu mujer porque lo engendrado en ella es del Espíritu Santo. </a:t>
            </a:r>
          </a:p>
          <a:p>
            <a:r>
              <a:rPr lang="es-MX" sz="3600" b="1" dirty="0"/>
              <a:t>21</a:t>
            </a:r>
            <a:r>
              <a:rPr lang="es-MX" sz="3600" dirty="0"/>
              <a:t>. Dará a luz un hijo, y tú le pondrás por nombre Jesús, porque él salvará a su pueblo de sus pecados.»</a:t>
            </a:r>
          </a:p>
          <a:p>
            <a:r>
              <a:rPr lang="es-MX" sz="3600" b="1" dirty="0"/>
              <a:t> 22</a:t>
            </a:r>
            <a:r>
              <a:rPr lang="es-MX" sz="3600" dirty="0"/>
              <a:t>. Todo esto sucedió para que se cumpliese el oráculo del Señor por medio del profeta:" </a:t>
            </a:r>
          </a:p>
        </p:txBody>
      </p:sp>
    </p:spTree>
    <p:extLst>
      <p:ext uri="{BB962C8B-B14F-4D97-AF65-F5344CB8AC3E}">
        <p14:creationId xmlns:p14="http://schemas.microsoft.com/office/powerpoint/2010/main" val="416023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11DBE06A-2C8A-44FA-9318-4BF6A8C3F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noProof="1" dirty="0" smtClean="0"/>
              <a:pPr rtl="0"/>
              <a:t>11</a:t>
            </a:fld>
            <a:endParaRPr lang="es-ES" noProof="1"/>
          </a:p>
        </p:txBody>
      </p:sp>
      <p:sp>
        <p:nvSpPr>
          <p:cNvPr id="5" name="Rectángulo 4"/>
          <p:cNvSpPr/>
          <p:nvPr/>
        </p:nvSpPr>
        <p:spPr>
          <a:xfrm>
            <a:off x="1005840" y="731520"/>
            <a:ext cx="102723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/>
              <a:t>"23. </a:t>
            </a:r>
            <a:r>
              <a:rPr lang="es-MX" sz="3600" dirty="0"/>
              <a:t>Ved que la virgen concebirá y dará a luz un hijo, y le pondrán por nombre Emmanuel, que traducido significa: «Dios con nosotros.»</a:t>
            </a:r>
          </a:p>
          <a:p>
            <a:endParaRPr lang="es-MX" sz="3600" dirty="0"/>
          </a:p>
          <a:p>
            <a:r>
              <a:rPr lang="es-MX" sz="3600" b="1" dirty="0"/>
              <a:t> 24</a:t>
            </a:r>
            <a:r>
              <a:rPr lang="es-MX" sz="3600" dirty="0"/>
              <a:t>. Despertado José del sueño, hizo como el Angel del Señor le había mandado, y tomó consigo a su mujer. </a:t>
            </a:r>
          </a:p>
          <a:p>
            <a:endParaRPr lang="es-MX" sz="3600" dirty="0"/>
          </a:p>
          <a:p>
            <a:r>
              <a:rPr lang="es-MX" sz="3600" b="1" dirty="0"/>
              <a:t>25. </a:t>
            </a:r>
            <a:r>
              <a:rPr lang="es-MX" sz="3600" dirty="0"/>
              <a:t>Y no la conocía hasta que ella dio a luz un hijo, y le puso por nombre Jesús." </a:t>
            </a:r>
          </a:p>
        </p:txBody>
      </p:sp>
    </p:spTree>
    <p:extLst>
      <p:ext uri="{BB962C8B-B14F-4D97-AF65-F5344CB8AC3E}">
        <p14:creationId xmlns:p14="http://schemas.microsoft.com/office/powerpoint/2010/main" val="2261390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95F1F869-7372-4C01-A626-993295149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12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5400" dirty="0"/>
              <a:t>c) Momento de </a:t>
            </a:r>
            <a:r>
              <a:rPr lang="es-ES" sz="5400" dirty="0">
                <a:solidFill>
                  <a:schemeClr val="accent6">
                    <a:lumMod val="75000"/>
                  </a:schemeClr>
                </a:solidFill>
              </a:rPr>
              <a:t>silencio</a:t>
            </a:r>
          </a:p>
        </p:txBody>
      </p:sp>
    </p:spTree>
    <p:extLst>
      <p:ext uri="{BB962C8B-B14F-4D97-AF65-F5344CB8AC3E}">
        <p14:creationId xmlns:p14="http://schemas.microsoft.com/office/powerpoint/2010/main" val="4243905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8D8F9E36-CD39-4DDD-927C-C07E8C070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13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" y="88491"/>
            <a:ext cx="12044517" cy="66367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" y="75019"/>
            <a:ext cx="12015019" cy="665024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12" y="88491"/>
            <a:ext cx="5444595" cy="6858000"/>
          </a:xfrm>
          <a:prstGeom prst="rect">
            <a:avLst/>
          </a:prstGeom>
        </p:spPr>
      </p:pic>
      <p:sp>
        <p:nvSpPr>
          <p:cNvPr id="13" name="Título 4">
            <a:extLst>
              <a:ext uri="{FF2B5EF4-FFF2-40B4-BE49-F238E27FC236}">
                <a16:creationId xmlns:a16="http://schemas.microsoft.com/office/drawing/2014/main" xmlns="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629"/>
            <a:ext cx="5024929" cy="5325646"/>
          </a:xfrm>
        </p:spPr>
        <p:txBody>
          <a:bodyPr rtlCol="0">
            <a:normAutofit/>
          </a:bodyPr>
          <a:lstStyle/>
          <a:p>
            <a:pPr rtl="0"/>
            <a:r>
              <a:rPr lang="es-ES" sz="5400" dirty="0"/>
              <a:t>D) Lectura </a:t>
            </a:r>
            <a:r>
              <a:rPr lang="es-ES" sz="5400" dirty="0">
                <a:solidFill>
                  <a:srgbClr val="C00000"/>
                </a:solidFill>
              </a:rPr>
              <a:t>personal</a:t>
            </a:r>
          </a:p>
        </p:txBody>
      </p:sp>
    </p:spTree>
    <p:extLst>
      <p:ext uri="{BB962C8B-B14F-4D97-AF65-F5344CB8AC3E}">
        <p14:creationId xmlns:p14="http://schemas.microsoft.com/office/powerpoint/2010/main" val="491993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152391"/>
            <a:ext cx="6007100" cy="1577503"/>
          </a:xfrm>
        </p:spPr>
        <p:txBody>
          <a:bodyPr rtlCol="0">
            <a:noAutofit/>
          </a:bodyPr>
          <a:lstStyle/>
          <a:p>
            <a:pPr rtl="0"/>
            <a:r>
              <a:rPr lang="es-ES" sz="4800" noProof="1"/>
              <a:t>3. Descubrimos la </a:t>
            </a:r>
            <a:r>
              <a:rPr lang="es-ES" sz="4800" noProof="1">
                <a:solidFill>
                  <a:schemeClr val="accent1">
                    <a:lumMod val="50000"/>
                  </a:schemeClr>
                </a:solidFill>
              </a:rPr>
              <a:t>palabra de Dios</a:t>
            </a:r>
            <a:r>
              <a:rPr lang="es-ES" sz="4800" noProof="1"/>
              <a:t> en la </a:t>
            </a:r>
            <a:r>
              <a:rPr lang="es-ES" sz="4800" noProof="1">
                <a:solidFill>
                  <a:srgbClr val="FFFF00"/>
                </a:solidFill>
              </a:rPr>
              <a:t>vida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noProof="1" dirty="0" smtClean="0"/>
              <a:pPr rtl="0"/>
              <a:t>14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936631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15</a:t>
            </a:fld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2601" y="2186902"/>
            <a:ext cx="11198122" cy="4480598"/>
          </a:xfrm>
        </p:spPr>
        <p:txBody>
          <a:bodyPr rtlCol="0"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s-ES" sz="2800" dirty="0"/>
              <a:t>¿</a:t>
            </a:r>
            <a:r>
              <a:rPr lang="es-MX" sz="2800" dirty="0"/>
              <a:t>Qué es lo que más te ha llamado la </a:t>
            </a:r>
            <a:r>
              <a:rPr lang="es-MX" sz="2800" dirty="0">
                <a:solidFill>
                  <a:srgbClr val="FF0066"/>
                </a:solidFill>
              </a:rPr>
              <a:t>atención</a:t>
            </a:r>
            <a:r>
              <a:rPr lang="es-ES" sz="2800" dirty="0"/>
              <a:t>?</a:t>
            </a:r>
          </a:p>
          <a:p>
            <a:pPr marL="571500" indent="-571500">
              <a:buFont typeface="+mj-lt"/>
              <a:buAutoNum type="romanUcPeriod"/>
            </a:pPr>
            <a:r>
              <a:rPr lang="es-ES" sz="2800" dirty="0"/>
              <a:t>¿</a:t>
            </a:r>
            <a:r>
              <a:rPr lang="es-MX" sz="2800" dirty="0"/>
              <a:t>quién es el </a:t>
            </a:r>
            <a:r>
              <a:rPr lang="es-MX" sz="2800" dirty="0">
                <a:solidFill>
                  <a:schemeClr val="accent6">
                    <a:lumMod val="75000"/>
                  </a:schemeClr>
                </a:solidFill>
              </a:rPr>
              <a:t>hijo</a:t>
            </a:r>
            <a:r>
              <a:rPr lang="es-MX" sz="2800" dirty="0"/>
              <a:t> que va a nacer de María</a:t>
            </a:r>
            <a:r>
              <a:rPr lang="es-ES" sz="2800" dirty="0"/>
              <a:t>?</a:t>
            </a:r>
          </a:p>
          <a:p>
            <a:pPr marL="571500" indent="-571500">
              <a:buFont typeface="+mj-lt"/>
              <a:buAutoNum type="romanUcPeriod"/>
            </a:pPr>
            <a:r>
              <a:rPr lang="es-MX" sz="2800" dirty="0"/>
              <a:t>¿Qué dos nombres se le dan al niño? ¿Cuál es el proyecto de Dios escondido en estos nombres?</a:t>
            </a:r>
          </a:p>
          <a:p>
            <a:pPr marL="571500" indent="-571500">
              <a:buFont typeface="+mj-lt"/>
              <a:buAutoNum type="romanUcPeriod"/>
            </a:pPr>
            <a:r>
              <a:rPr lang="es-MX" sz="2800" dirty="0"/>
              <a:t>¿Cómo se puede entender la actitud de José? ¿Qué nos enseña a nosotros esta actitud?</a:t>
            </a:r>
          </a:p>
          <a:p>
            <a:pPr marL="571500" indent="-571500">
              <a:buFont typeface="+mj-lt"/>
              <a:buAutoNum type="romanUcPeriod"/>
            </a:pPr>
            <a:endParaRPr lang="es-ES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4800" dirty="0"/>
              <a:t>A) Preguntas de </a:t>
            </a:r>
            <a:r>
              <a:rPr lang="es-ES" sz="4800" dirty="0">
                <a:solidFill>
                  <a:srgbClr val="FFC000"/>
                </a:solidFill>
              </a:rPr>
              <a:t>reflexión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2104959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95F1F869-7372-4C01-A626-993295149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16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5400" dirty="0"/>
              <a:t>c) </a:t>
            </a:r>
            <a:r>
              <a:rPr lang="es-ES" sz="5400" dirty="0">
                <a:solidFill>
                  <a:srgbClr val="FFC000"/>
                </a:solidFill>
              </a:rPr>
              <a:t>Compromiso</a:t>
            </a:r>
            <a:r>
              <a:rPr lang="es-ES" sz="5400" dirty="0"/>
              <a:t> grupal</a:t>
            </a:r>
            <a:endParaRPr lang="es-E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08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152391"/>
            <a:ext cx="6007100" cy="1577503"/>
          </a:xfrm>
        </p:spPr>
        <p:txBody>
          <a:bodyPr rtlCol="0">
            <a:noAutofit/>
          </a:bodyPr>
          <a:lstStyle/>
          <a:p>
            <a:r>
              <a:rPr lang="es-ES" sz="4800" noProof="1"/>
              <a:t>3. Oramos </a:t>
            </a:r>
            <a:endParaRPr lang="es-ES" sz="4800" noProof="1">
              <a:solidFill>
                <a:srgbClr val="FFFF0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noProof="1" dirty="0" smtClean="0"/>
              <a:pPr rtl="0"/>
              <a:t>17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58686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18</a:t>
            </a:fld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2601" y="2186902"/>
            <a:ext cx="11375102" cy="4480598"/>
          </a:xfrm>
        </p:spPr>
        <p:txBody>
          <a:bodyPr rtlCol="0"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s-ES" sz="3600" dirty="0"/>
              <a:t>Por nosotros, para que con nuestra vida encarnemos </a:t>
            </a:r>
            <a:r>
              <a:rPr lang="es-ES" sz="3600"/>
              <a:t>la misericordia </a:t>
            </a:r>
            <a:r>
              <a:rPr lang="es-ES" sz="3600" dirty="0"/>
              <a:t>de Jesús .</a:t>
            </a:r>
          </a:p>
          <a:p>
            <a:pPr marL="571500" indent="-571500">
              <a:buFont typeface="+mj-lt"/>
              <a:buAutoNum type="romanUcPeriod"/>
            </a:pPr>
            <a:endParaRPr lang="es-ES" sz="2800" dirty="0"/>
          </a:p>
          <a:p>
            <a:pPr marL="0" indent="0">
              <a:buNone/>
            </a:pPr>
            <a:r>
              <a:rPr lang="es-ES" sz="4000" dirty="0">
                <a:solidFill>
                  <a:srgbClr val="FF0000"/>
                </a:solidFill>
              </a:rPr>
              <a:t>Respuesta: </a:t>
            </a:r>
            <a:r>
              <a:rPr lang="es-MX" sz="4000" dirty="0">
                <a:solidFill>
                  <a:srgbClr val="FFFF00"/>
                </a:solidFill>
              </a:rPr>
              <a:t>“Emmanuel, Dios con nosotros, escucha nuestra oración”.</a:t>
            </a:r>
            <a:endParaRPr lang="es-ES" sz="4000" dirty="0">
              <a:solidFill>
                <a:srgbClr val="FFFF00"/>
              </a:solidFill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4800" dirty="0">
                <a:solidFill>
                  <a:srgbClr val="197DCE"/>
                </a:solidFill>
              </a:rPr>
              <a:t>A) preces</a:t>
            </a:r>
          </a:p>
        </p:txBody>
      </p:sp>
    </p:spTree>
    <p:extLst>
      <p:ext uri="{BB962C8B-B14F-4D97-AF65-F5344CB8AC3E}">
        <p14:creationId xmlns:p14="http://schemas.microsoft.com/office/powerpoint/2010/main" val="1896481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19</a:t>
            </a:fld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4340" y="1883192"/>
            <a:ext cx="10919460" cy="5621640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es-MX" sz="2400" b="1" cap="none" dirty="0"/>
              <a:t>1. De Salomón. Oh Dios, da al rey tu juicio, al hijo de rey tu justicia: </a:t>
            </a:r>
          </a:p>
          <a:p>
            <a:pPr marL="0" indent="0" algn="just">
              <a:buNone/>
            </a:pPr>
            <a:r>
              <a:rPr lang="es-MX" sz="2400" b="1" cap="none" dirty="0"/>
              <a:t>2. que con justicia gobierne a tu pueblo, con equidad a tus humildes. </a:t>
            </a:r>
          </a:p>
          <a:p>
            <a:pPr marL="0" indent="0" algn="just">
              <a:buNone/>
            </a:pPr>
            <a:r>
              <a:rPr lang="es-MX" sz="2400" b="1" cap="none" dirty="0"/>
              <a:t>3. Traigan los montes paz al pueblo, y justicia los collados. </a:t>
            </a:r>
          </a:p>
          <a:p>
            <a:pPr marL="0" indent="0" algn="just">
              <a:buNone/>
            </a:pPr>
            <a:r>
              <a:rPr lang="es-MX" sz="2400" b="1" cap="none" dirty="0"/>
              <a:t>4. El hará justicia a los humildes del pueblo, salvará a los hijos de los pobres, y aplastará al opresor.</a:t>
            </a:r>
          </a:p>
          <a:p>
            <a:pPr marL="0" indent="0" algn="just">
              <a:buNone/>
            </a:pPr>
            <a:r>
              <a:rPr lang="es-MX" sz="2400" b="1" cap="none" dirty="0"/>
              <a:t>5. Durará tanto como el sol, como la luna de edad en edad; </a:t>
            </a:r>
          </a:p>
          <a:p>
            <a:pPr marL="0" indent="0" algn="just">
              <a:buNone/>
            </a:pPr>
            <a:r>
              <a:rPr lang="es-MX" sz="2400" b="1" cap="none" dirty="0"/>
              <a:t>6. caerá como la lluvia en el retoño, como el rocío que humedece la tierra. </a:t>
            </a:r>
          </a:p>
          <a:p>
            <a:pPr marL="0" indent="0" algn="just">
              <a:buNone/>
            </a:pPr>
            <a:r>
              <a:rPr lang="es-MX" sz="2400" b="1" cap="none" dirty="0"/>
              <a:t>7. En sus días florecerá la justicia, y dilatada paz hasta que no haya luna; 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4800" dirty="0">
                <a:solidFill>
                  <a:srgbClr val="197DCE"/>
                </a:solidFill>
              </a:rPr>
              <a:t>b) Salmo 72</a:t>
            </a:r>
          </a:p>
        </p:txBody>
      </p:sp>
    </p:spTree>
    <p:extLst>
      <p:ext uri="{BB962C8B-B14F-4D97-AF65-F5344CB8AC3E}">
        <p14:creationId xmlns:p14="http://schemas.microsoft.com/office/powerpoint/2010/main" val="339742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152391"/>
            <a:ext cx="6007100" cy="1577503"/>
          </a:xfrm>
        </p:spPr>
        <p:txBody>
          <a:bodyPr rtlCol="0">
            <a:noAutofit/>
          </a:bodyPr>
          <a:lstStyle/>
          <a:p>
            <a:pPr rtl="0"/>
            <a:r>
              <a:rPr lang="es-ES" sz="4800" noProof="1"/>
              <a:t>0. Ambientación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noProof="1" dirty="0" smtClean="0"/>
              <a:pPr rtl="0"/>
              <a:t>2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20</a:t>
            </a:fld>
            <a:endParaRPr lang="es-ES"/>
          </a:p>
        </p:txBody>
      </p:sp>
      <p:sp>
        <p:nvSpPr>
          <p:cNvPr id="5" name="Marcador de texto 6">
            <a:extLst>
              <a:ext uri="{FF2B5EF4-FFF2-40B4-BE49-F238E27FC236}">
                <a16:creationId xmlns:a16="http://schemas.microsoft.com/office/drawing/2014/main" xmlns="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1483" y="245489"/>
            <a:ext cx="11046193" cy="4480598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es-MX" sz="2800" b="1" cap="none" dirty="0"/>
              <a:t>8. dominará de mar a mar, desde el Río hasta los confines de la tierra. </a:t>
            </a:r>
          </a:p>
          <a:p>
            <a:pPr marL="0" indent="0" algn="just">
              <a:buNone/>
            </a:pPr>
            <a:r>
              <a:rPr lang="es-MX" sz="2800" b="1" cap="none" dirty="0"/>
              <a:t>9. Ante él se doblará la Bestia, sus enemigos morderán el polvo; </a:t>
            </a:r>
          </a:p>
          <a:p>
            <a:pPr marL="0" indent="0" algn="just">
              <a:buNone/>
            </a:pPr>
            <a:r>
              <a:rPr lang="es-MX" sz="2800" b="1" cap="none" dirty="0"/>
              <a:t>10. los reyes de </a:t>
            </a:r>
            <a:r>
              <a:rPr lang="es-MX" sz="2800" b="1" cap="none" dirty="0" err="1"/>
              <a:t>Tarsis</a:t>
            </a:r>
            <a:r>
              <a:rPr lang="es-MX" sz="2800" b="1" cap="none" dirty="0"/>
              <a:t> y las islas traerán tributo. Los reyes de </a:t>
            </a:r>
            <a:r>
              <a:rPr lang="es-MX" sz="2800" b="1" cap="none" dirty="0" err="1"/>
              <a:t>Sabá</a:t>
            </a:r>
            <a:r>
              <a:rPr lang="es-MX" sz="2800" b="1" cap="none" dirty="0"/>
              <a:t> y de Seba pagarán impuestos; </a:t>
            </a:r>
          </a:p>
          <a:p>
            <a:pPr marL="0" indent="0" algn="just">
              <a:buNone/>
            </a:pPr>
            <a:r>
              <a:rPr lang="es-MX" sz="2800" b="1" cap="none" dirty="0"/>
              <a:t>11. todos los reyes se postrarán ante él, le servirán todas las naciones. </a:t>
            </a:r>
          </a:p>
          <a:p>
            <a:pPr marL="0" indent="0" algn="just">
              <a:buNone/>
            </a:pPr>
            <a:r>
              <a:rPr lang="es-MX" sz="2800" b="1" cap="none" dirty="0"/>
              <a:t>12. Porque él librará al pobre suplicante, al desdichado y al que nadie ampara; </a:t>
            </a:r>
          </a:p>
          <a:p>
            <a:pPr marL="0" indent="0" algn="just">
              <a:buNone/>
            </a:pPr>
            <a:r>
              <a:rPr lang="es-MX" sz="2800" b="1" cap="none" dirty="0"/>
              <a:t>13. se apiadará del débil y del pobre, el alma de los pobres salvará. </a:t>
            </a:r>
          </a:p>
        </p:txBody>
      </p:sp>
    </p:spTree>
    <p:extLst>
      <p:ext uri="{BB962C8B-B14F-4D97-AF65-F5344CB8AC3E}">
        <p14:creationId xmlns:p14="http://schemas.microsoft.com/office/powerpoint/2010/main" val="1660202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21</a:t>
            </a:fld>
            <a:endParaRPr lang="es-ES"/>
          </a:p>
        </p:txBody>
      </p:sp>
      <p:sp>
        <p:nvSpPr>
          <p:cNvPr id="5" name="Marcador de texto 6">
            <a:extLst>
              <a:ext uri="{FF2B5EF4-FFF2-40B4-BE49-F238E27FC236}">
                <a16:creationId xmlns:a16="http://schemas.microsoft.com/office/drawing/2014/main" xmlns="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1483" y="222629"/>
            <a:ext cx="11046193" cy="4480598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es-MX" sz="2800" b="1" cap="none" dirty="0"/>
              <a:t>14. De la opresión, de la violencia, rescatará su alma, su sangre será preciosa ante sus ojos; </a:t>
            </a:r>
          </a:p>
          <a:p>
            <a:pPr marL="0" indent="0" algn="just">
              <a:buNone/>
            </a:pPr>
            <a:r>
              <a:rPr lang="es-MX" sz="2800" b="1" cap="none" dirty="0"/>
              <a:t>15. (y mientras viva se le dará el oro de </a:t>
            </a:r>
            <a:r>
              <a:rPr lang="es-MX" sz="2800" b="1" cap="none" dirty="0" err="1"/>
              <a:t>Sabá</a:t>
            </a:r>
            <a:r>
              <a:rPr lang="es-MX" sz="2800" b="1" cap="none" dirty="0"/>
              <a:t>). Sin cesar se rogará por él, todo el día se le bendecirá. </a:t>
            </a:r>
          </a:p>
          <a:p>
            <a:pPr marL="0" indent="0" algn="just">
              <a:buNone/>
            </a:pPr>
            <a:r>
              <a:rPr lang="es-MX" sz="2800" b="1" cap="none" dirty="0"/>
              <a:t>16. Habrá en la tierra abundancia de trigo, en la cima de los montes ondeará como el Líbano al despertar sus frutos y sus flores, como la hierba de la tierra. </a:t>
            </a:r>
          </a:p>
          <a:p>
            <a:pPr marL="0" indent="0" algn="just">
              <a:buNone/>
            </a:pPr>
            <a:r>
              <a:rPr lang="es-MX" sz="2800" b="1" cap="none" dirty="0"/>
              <a:t>17. ¡Sea su nombre bendito para siempre, que dure tanto como el sol! ¡En él se bendigan todas las familias de la tierra, dichoso le llamen todas las naciones! </a:t>
            </a:r>
          </a:p>
          <a:p>
            <a:pPr marL="0" indent="0" algn="just">
              <a:buNone/>
            </a:pPr>
            <a:r>
              <a:rPr lang="es-MX" sz="2800" b="1" cap="none" dirty="0"/>
              <a:t>18. ¡Bendito sea Yahveh, Dios de Israel, el único que hace maravillas! </a:t>
            </a:r>
          </a:p>
        </p:txBody>
      </p:sp>
    </p:spTree>
    <p:extLst>
      <p:ext uri="{BB962C8B-B14F-4D97-AF65-F5344CB8AC3E}">
        <p14:creationId xmlns:p14="http://schemas.microsoft.com/office/powerpoint/2010/main" val="188289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22</a:t>
            </a:fld>
            <a:endParaRPr lang="es-ES"/>
          </a:p>
        </p:txBody>
      </p:sp>
      <p:sp>
        <p:nvSpPr>
          <p:cNvPr id="5" name="Marcador de texto 6">
            <a:extLst>
              <a:ext uri="{FF2B5EF4-FFF2-40B4-BE49-F238E27FC236}">
                <a16:creationId xmlns:a16="http://schemas.microsoft.com/office/drawing/2014/main" xmlns="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1483" y="222629"/>
            <a:ext cx="11046193" cy="4480598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es-MX" sz="2800" b="1" cap="none" dirty="0"/>
              <a:t>19. ¡Bendito sea su nombre glorioso para siempre, toda la tierra se llene de su gloria! ¡Amén! ¡Amén! </a:t>
            </a:r>
          </a:p>
          <a:p>
            <a:pPr marL="0" indent="0" algn="just">
              <a:buNone/>
            </a:pPr>
            <a:r>
              <a:rPr lang="es-MX" sz="2800" b="1" cap="none" dirty="0"/>
              <a:t>20. Fin de las oraciones de David, hijo de Jesé." </a:t>
            </a:r>
          </a:p>
        </p:txBody>
      </p:sp>
    </p:spTree>
    <p:extLst>
      <p:ext uri="{BB962C8B-B14F-4D97-AF65-F5344CB8AC3E}">
        <p14:creationId xmlns:p14="http://schemas.microsoft.com/office/powerpoint/2010/main" val="2508784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152391"/>
            <a:ext cx="6007100" cy="1577503"/>
          </a:xfrm>
        </p:spPr>
        <p:txBody>
          <a:bodyPr rtlCol="0">
            <a:noAutofit/>
          </a:bodyPr>
          <a:lstStyle/>
          <a:p>
            <a:r>
              <a:rPr lang="es-ES" sz="4800" noProof="1"/>
              <a:t>5. Una ayuda para el grupo</a:t>
            </a:r>
            <a:endParaRPr lang="es-ES" sz="4800" noProof="1">
              <a:solidFill>
                <a:srgbClr val="FFFF0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noProof="1" dirty="0" smtClean="0"/>
              <a:pPr rtl="0"/>
              <a:t>23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74136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40" y="-127000"/>
            <a:ext cx="12263540" cy="6985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562100"/>
          </a:xfrm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</a:rPr>
              <a:t>a) </a:t>
            </a:r>
            <a:r>
              <a:rPr lang="es-MX" b="1" dirty="0">
                <a:solidFill>
                  <a:srgbClr val="FFFF00"/>
                </a:solidFill>
              </a:rPr>
              <a:t>–</a:t>
            </a:r>
            <a:r>
              <a:rPr lang="es-MX" b="1" dirty="0">
                <a:solidFill>
                  <a:srgbClr val="00B050"/>
                </a:solidFill>
              </a:rPr>
              <a:t> contexto </a:t>
            </a:r>
            <a:r>
              <a:rPr lang="es-MX" b="1" dirty="0">
                <a:solidFill>
                  <a:srgbClr val="FFFF00"/>
                </a:solidFill>
              </a:rPr>
              <a:t>–</a:t>
            </a:r>
            <a:r>
              <a:rPr lang="es-MX" b="1" dirty="0">
                <a:solidFill>
                  <a:srgbClr val="00B050"/>
                </a:solidFill>
              </a:rPr>
              <a:t>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24</a:t>
            </a:fld>
            <a:endParaRPr lang="es-ES" noProof="0"/>
          </a:p>
        </p:txBody>
      </p:sp>
      <p:sp>
        <p:nvSpPr>
          <p:cNvPr id="7" name="CuadroTexto 6"/>
          <p:cNvSpPr txBox="1"/>
          <p:nvPr/>
        </p:nvSpPr>
        <p:spPr>
          <a:xfrm>
            <a:off x="483226" y="1779688"/>
            <a:ext cx="117087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3600" dirty="0"/>
              <a:t>En los capítulos 1 y 2 Mateo nos presenta las credenciales del nuevo </a:t>
            </a:r>
            <a:r>
              <a:rPr lang="es-MX" sz="3600" dirty="0">
                <a:solidFill>
                  <a:srgbClr val="0070C0"/>
                </a:solidFill>
              </a:rPr>
              <a:t>legislador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3600" dirty="0"/>
              <a:t>Nos presenta 2 nombres a es Mesías: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3600" dirty="0"/>
              <a:t> Jesús y Emmanuel</a:t>
            </a:r>
          </a:p>
          <a:p>
            <a:r>
              <a:rPr lang="es-MX" sz="3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3600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MX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es-MX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40" y="-127000"/>
            <a:ext cx="12263540" cy="6985000"/>
          </a:xfr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25</a:t>
            </a:fld>
            <a:endParaRPr lang="es-ES" noProof="0"/>
          </a:p>
        </p:txBody>
      </p:sp>
      <p:sp>
        <p:nvSpPr>
          <p:cNvPr id="7" name="CuadroTexto 6"/>
          <p:cNvSpPr txBox="1"/>
          <p:nvPr/>
        </p:nvSpPr>
        <p:spPr>
          <a:xfrm>
            <a:off x="483226" y="1562101"/>
            <a:ext cx="1170877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66"/>
              </a:buClr>
            </a:pPr>
            <a:r>
              <a:rPr lang="es-MX" sz="4400" dirty="0"/>
              <a:t>Las comunidades a las que va dirigido el Evangelio (Judíos converso de Palestina y Siria) confesaban a Jesús como el Mesías y eran por eso perseguidos  y calumniados</a:t>
            </a:r>
          </a:p>
          <a:p>
            <a:pPr>
              <a:buClr>
                <a:srgbClr val="FF0066"/>
              </a:buClr>
            </a:pPr>
            <a:endParaRPr lang="es-MX" sz="4400" dirty="0"/>
          </a:p>
          <a:p>
            <a:pPr>
              <a:buClr>
                <a:srgbClr val="FF0066"/>
              </a:buClr>
            </a:pPr>
            <a:r>
              <a:rPr lang="es-MX" sz="4400" dirty="0"/>
              <a:t>Este texto reafirma a la comunidad en la certeza de quien es el </a:t>
            </a:r>
            <a:r>
              <a:rPr lang="es-MX" sz="4400" dirty="0" smtClean="0"/>
              <a:t>Mesías</a:t>
            </a:r>
            <a:endParaRPr lang="es-MX" sz="4400" dirty="0"/>
          </a:p>
          <a:p>
            <a:endParaRPr lang="es-MX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40" y="-127000"/>
            <a:ext cx="12263540" cy="6985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562100"/>
          </a:xfrm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</a:rPr>
              <a:t>b) </a:t>
            </a:r>
            <a:r>
              <a:rPr lang="es-MX" b="1" dirty="0">
                <a:solidFill>
                  <a:srgbClr val="FFFF00"/>
                </a:solidFill>
              </a:rPr>
              <a:t>–</a:t>
            </a:r>
            <a:r>
              <a:rPr lang="es-MX" b="1" dirty="0">
                <a:solidFill>
                  <a:srgbClr val="00B050"/>
                </a:solidFill>
              </a:rPr>
              <a:t> Comentario </a:t>
            </a:r>
            <a:r>
              <a:rPr lang="es-MX" b="1" dirty="0">
                <a:solidFill>
                  <a:srgbClr val="FFFF00"/>
                </a:solidFill>
              </a:rPr>
              <a:t>–</a:t>
            </a:r>
            <a:r>
              <a:rPr lang="es-MX" b="1" dirty="0">
                <a:solidFill>
                  <a:srgbClr val="00B050"/>
                </a:solidFill>
              </a:rPr>
              <a:t>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26</a:t>
            </a:fld>
            <a:endParaRPr lang="es-ES" noProof="0"/>
          </a:p>
        </p:txBody>
      </p:sp>
      <p:sp>
        <p:nvSpPr>
          <p:cNvPr id="7" name="CuadroTexto 6"/>
          <p:cNvSpPr txBox="1"/>
          <p:nvPr/>
        </p:nvSpPr>
        <p:spPr>
          <a:xfrm>
            <a:off x="483226" y="1562101"/>
            <a:ext cx="117087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es-MX" sz="4400" b="1" dirty="0">
                <a:solidFill>
                  <a:srgbClr val="0070C0"/>
                </a:solidFill>
              </a:rPr>
              <a:t>La Justicia de José	(1,18-19)</a:t>
            </a:r>
          </a:p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es-MX" sz="4400" b="1" dirty="0">
              <a:solidFill>
                <a:srgbClr val="0070C0"/>
              </a:solidFill>
            </a:endParaRPr>
          </a:p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s-MX" sz="4400" dirty="0"/>
              <a:t>Las cuatro mujeres del Antiguo Testamento que fueron citadas, </a:t>
            </a:r>
            <a:r>
              <a:rPr lang="es-MX" sz="4400" dirty="0" err="1"/>
              <a:t>Tamar</a:t>
            </a:r>
            <a:r>
              <a:rPr lang="es-MX" sz="4400" dirty="0"/>
              <a:t>, </a:t>
            </a:r>
            <a:r>
              <a:rPr lang="es-MX" sz="4400" dirty="0" err="1"/>
              <a:t>Rajab</a:t>
            </a:r>
            <a:r>
              <a:rPr lang="es-MX" sz="4400" dirty="0"/>
              <a:t>, Rut y la mujer de Urías, concibieron a sus hijos fuera de los padrones normales de comportamiento de la época.</a:t>
            </a:r>
          </a:p>
        </p:txBody>
      </p:sp>
    </p:spTree>
    <p:extLst>
      <p:ext uri="{BB962C8B-B14F-4D97-AF65-F5344CB8AC3E}">
        <p14:creationId xmlns:p14="http://schemas.microsoft.com/office/powerpoint/2010/main" val="9199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67"/>
            <a:ext cx="12263540" cy="6985000"/>
          </a:xfr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27</a:t>
            </a:fld>
            <a:endParaRPr lang="es-ES" noProof="0"/>
          </a:p>
        </p:txBody>
      </p:sp>
      <p:sp>
        <p:nvSpPr>
          <p:cNvPr id="7" name="CuadroTexto 6"/>
          <p:cNvSpPr txBox="1"/>
          <p:nvPr/>
        </p:nvSpPr>
        <p:spPr>
          <a:xfrm>
            <a:off x="483225" y="492365"/>
            <a:ext cx="117087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s-MX" sz="4400" b="1" dirty="0">
                <a:solidFill>
                  <a:srgbClr val="FF33CC"/>
                </a:solidFill>
              </a:rPr>
              <a:t>María</a:t>
            </a:r>
            <a:r>
              <a:rPr lang="es-MX" sz="4400" b="1" dirty="0">
                <a:solidFill>
                  <a:srgbClr val="0070C0"/>
                </a:solidFill>
              </a:rPr>
              <a:t> </a:t>
            </a:r>
            <a:r>
              <a:rPr lang="es-MX" sz="4400" dirty="0"/>
              <a:t>tiene su propia irregularidad</a:t>
            </a:r>
          </a:p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s-MX" sz="4400" dirty="0"/>
              <a:t>Si </a:t>
            </a:r>
            <a:r>
              <a:rPr lang="es-MX" sz="4400" dirty="0">
                <a:solidFill>
                  <a:srgbClr val="008000"/>
                </a:solidFill>
              </a:rPr>
              <a:t>José</a:t>
            </a:r>
            <a:r>
              <a:rPr lang="es-MX" sz="4400" dirty="0"/>
              <a:t> hubiera sido “justo” según la mentalidad  de la época María tendría que haber sido apedreada</a:t>
            </a:r>
          </a:p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s-MX" sz="4400" dirty="0"/>
              <a:t>Pero José pasa de la </a:t>
            </a:r>
            <a:r>
              <a:rPr lang="es-MX" sz="4400" dirty="0" err="1"/>
              <a:t>la</a:t>
            </a:r>
            <a:r>
              <a:rPr lang="es-MX" sz="4400" dirty="0"/>
              <a:t> </a:t>
            </a:r>
            <a:r>
              <a:rPr lang="es-MX" sz="4400" dirty="0">
                <a:solidFill>
                  <a:srgbClr val="7030A0"/>
                </a:solidFill>
              </a:rPr>
              <a:t>Justicia legalista </a:t>
            </a:r>
            <a:r>
              <a:rPr lang="es-MX" sz="4400" dirty="0"/>
              <a:t>a la </a:t>
            </a:r>
            <a:r>
              <a:rPr lang="es-MX" sz="4400" dirty="0">
                <a:solidFill>
                  <a:srgbClr val="00B0F0"/>
                </a:solidFill>
              </a:rPr>
              <a:t>misericordia divina</a:t>
            </a:r>
            <a:endParaRPr lang="es-MX" dirty="0">
              <a:solidFill>
                <a:srgbClr val="00B0F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91540" y="4647349"/>
            <a:ext cx="10698480" cy="2365618"/>
          </a:xfrm>
          <a:solidFill>
            <a:schemeClr val="accent2">
              <a:lumMod val="75000"/>
            </a:schemeClr>
          </a:solidFill>
          <a:ln>
            <a:solidFill>
              <a:srgbClr val="CCCC00"/>
            </a:solidFill>
          </a:ln>
        </p:spPr>
        <p:txBody>
          <a:bodyPr>
            <a:norm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“¿Os dais cuenta de en qué terminaría la observancia rigurosa que ciertos fariseos exigen de vosotros? Terminaría en la muerte del Mesías”. </a:t>
            </a:r>
            <a:r>
              <a:rPr lang="es-MX" sz="2700" dirty="0">
                <a:solidFill>
                  <a:srgbClr val="FFC000"/>
                </a:solidFill>
              </a:rPr>
              <a:t>Mensaje de fondo a la comunidad</a:t>
            </a:r>
            <a:endParaRPr lang="es-MX" sz="27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40" y="-127000"/>
            <a:ext cx="12263540" cy="6985000"/>
          </a:xfr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28</a:t>
            </a:fld>
            <a:endParaRPr lang="es-ES" noProof="0"/>
          </a:p>
        </p:txBody>
      </p:sp>
      <p:sp>
        <p:nvSpPr>
          <p:cNvPr id="7" name="CuadroTexto 6"/>
          <p:cNvSpPr txBox="1"/>
          <p:nvPr/>
        </p:nvSpPr>
        <p:spPr>
          <a:xfrm>
            <a:off x="483226" y="180012"/>
            <a:ext cx="1170877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es-MX" sz="4400" b="1" dirty="0">
                <a:solidFill>
                  <a:srgbClr val="C00000"/>
                </a:solidFill>
              </a:rPr>
              <a:t>Los dos nombres</a:t>
            </a:r>
            <a:r>
              <a:rPr lang="es-MX" sz="4400" b="1" dirty="0">
                <a:solidFill>
                  <a:srgbClr val="0070C0"/>
                </a:solidFill>
              </a:rPr>
              <a:t> (1,20-23)</a:t>
            </a:r>
          </a:p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es-MX" b="1" dirty="0">
              <a:solidFill>
                <a:srgbClr val="0070C0"/>
              </a:solidFill>
            </a:endParaRPr>
          </a:p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s-MX" sz="4400" dirty="0" smtClean="0">
                <a:solidFill>
                  <a:srgbClr val="FF0000"/>
                </a:solidFill>
              </a:rPr>
              <a:t>Jesús</a:t>
            </a:r>
            <a:r>
              <a:rPr lang="es-MX" sz="4400" dirty="0" smtClean="0"/>
              <a:t> </a:t>
            </a:r>
            <a:r>
              <a:rPr lang="es-MX" sz="3600" dirty="0" smtClean="0"/>
              <a:t>“</a:t>
            </a:r>
            <a:r>
              <a:rPr lang="es-MX" sz="3600" dirty="0"/>
              <a:t>Yavé salva”. La salvación no </a:t>
            </a:r>
            <a:r>
              <a:rPr lang="es-MX" sz="3600" dirty="0" smtClean="0"/>
              <a:t>viene de </a:t>
            </a:r>
            <a:r>
              <a:rPr lang="es-MX" sz="3600" dirty="0"/>
              <a:t>lo que nosotros hacemos por Dios</a:t>
            </a:r>
            <a:r>
              <a:rPr lang="es-MX" sz="3600" dirty="0" smtClean="0"/>
              <a:t>, sino </a:t>
            </a:r>
            <a:r>
              <a:rPr lang="es-MX" sz="3600" dirty="0"/>
              <a:t>de </a:t>
            </a:r>
            <a:r>
              <a:rPr lang="es-MX" sz="3600" dirty="0" smtClean="0"/>
              <a:t>lo </a:t>
            </a:r>
            <a:r>
              <a:rPr lang="es-MX" sz="3600" dirty="0"/>
              <a:t>que Dios hace por nosotros.</a:t>
            </a:r>
          </a:p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es-MX" sz="3600" dirty="0"/>
          </a:p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s-MX" sz="4400" dirty="0"/>
              <a:t>Emmanuel  </a:t>
            </a:r>
            <a:r>
              <a:rPr lang="es-MX" sz="3600" dirty="0"/>
              <a:t>Dios con nosotros”. En la salida de 			Egipto, en el Éxodo, Dios bajó para 				estar junto al pueblo oprimido (Ex 3,8) </a:t>
            </a:r>
            <a:r>
              <a:rPr lang="es-MX" sz="3600" dirty="0" smtClean="0"/>
              <a:t>y </a:t>
            </a:r>
            <a:r>
              <a:rPr lang="es-MX" sz="3600" dirty="0"/>
              <a:t>dijo a Moisés: “Estoy contigo” (</a:t>
            </a:r>
            <a:r>
              <a:rPr lang="es-MX" sz="3600" dirty="0" smtClean="0"/>
              <a:t>Ex 3,12</a:t>
            </a:r>
            <a:r>
              <a:rPr lang="es-MX" sz="36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4957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40" y="-127000"/>
            <a:ext cx="12263540" cy="6985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562100"/>
          </a:xfrm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</a:rPr>
              <a:t>c) </a:t>
            </a:r>
            <a:r>
              <a:rPr lang="es-MX" b="1" dirty="0">
                <a:solidFill>
                  <a:srgbClr val="FFFF00"/>
                </a:solidFill>
              </a:rPr>
              <a:t>–</a:t>
            </a:r>
            <a:r>
              <a:rPr lang="es-MX" b="1" dirty="0">
                <a:solidFill>
                  <a:srgbClr val="00B050"/>
                </a:solidFill>
              </a:rPr>
              <a:t> Profundización</a:t>
            </a:r>
            <a:r>
              <a:rPr lang="es-MX" b="1" dirty="0">
                <a:solidFill>
                  <a:srgbClr val="FFFF00"/>
                </a:solidFill>
              </a:rPr>
              <a:t>–</a:t>
            </a:r>
            <a:r>
              <a:rPr lang="es-MX" b="1" dirty="0">
                <a:solidFill>
                  <a:srgbClr val="00B050"/>
                </a:solidFill>
              </a:rPr>
              <a:t>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29</a:t>
            </a:fld>
            <a:endParaRPr lang="es-ES" noProof="0"/>
          </a:p>
        </p:txBody>
      </p:sp>
      <p:sp>
        <p:nvSpPr>
          <p:cNvPr id="7" name="CuadroTexto 6"/>
          <p:cNvSpPr txBox="1"/>
          <p:nvPr/>
        </p:nvSpPr>
        <p:spPr>
          <a:xfrm>
            <a:off x="483226" y="1347432"/>
            <a:ext cx="1170877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es-MX" sz="4400" i="1" dirty="0"/>
              <a:t>Todo esto sucedió para que se cumpliera   </a:t>
            </a:r>
          </a:p>
          <a:p>
            <a:pPr>
              <a:buClr>
                <a:srgbClr val="FF0066"/>
              </a:buClr>
            </a:pPr>
            <a:r>
              <a:rPr lang="es-MX" sz="4400" dirty="0"/>
              <a:t>Esta expresión se encuentra muchas veces en el evangelio de Mateo.</a:t>
            </a:r>
          </a:p>
          <a:p>
            <a:pPr>
              <a:buClr>
                <a:srgbClr val="FF0066"/>
              </a:buClr>
            </a:pPr>
            <a:r>
              <a:rPr lang="es-MX" sz="4400" dirty="0"/>
              <a:t>Mateo está preocupado por mostrar a las comunidades que Jesús es realmente el Mesías que realiza las profecías del Antiguo Testamento. </a:t>
            </a:r>
            <a:r>
              <a:rPr lang="es-MX" sz="4400" i="1" dirty="0"/>
              <a:t>             </a:t>
            </a:r>
          </a:p>
          <a:p>
            <a:endParaRPr lang="es-MX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361" y="0"/>
            <a:ext cx="2371039" cy="1369912"/>
          </a:xfrm>
        </p:spPr>
        <p:txBody>
          <a:bodyPr rtlCol="0">
            <a:noAutofit/>
          </a:bodyPr>
          <a:lstStyle/>
          <a:p>
            <a:pPr rtl="0"/>
            <a:r>
              <a:rPr lang="es-ES" sz="4400" dirty="0">
                <a:latin typeface="AR ESSENCE" panose="02000000000000000000" pitchFamily="2" charset="0"/>
              </a:rPr>
              <a:t>Oración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3</a:t>
            </a:fld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8821" y="1347157"/>
            <a:ext cx="4923739" cy="5135563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es-ES" sz="9400" dirty="0">
                <a:solidFill>
                  <a:srgbClr val="00B050"/>
                </a:solidFill>
                <a:latin typeface="Fray Gabriel" panose="02000000000000000000" pitchFamily="2" charset="0"/>
              </a:rPr>
              <a:t>Santa </a:t>
            </a:r>
            <a:r>
              <a:rPr lang="es-ES" sz="9400" dirty="0">
                <a:solidFill>
                  <a:schemeClr val="accent1">
                    <a:lumMod val="75000"/>
                  </a:schemeClr>
                </a:solidFill>
                <a:latin typeface="Fray Gabriel" panose="02000000000000000000" pitchFamily="2" charset="0"/>
              </a:rPr>
              <a:t>Teresita </a:t>
            </a:r>
            <a:r>
              <a:rPr lang="es-ES" sz="9400" dirty="0">
                <a:solidFill>
                  <a:srgbClr val="00B050"/>
                </a:solidFill>
                <a:latin typeface="Fray Gabriel" panose="02000000000000000000" pitchFamily="2" charset="0"/>
              </a:rPr>
              <a:t>del</a:t>
            </a:r>
            <a:r>
              <a:rPr lang="es-ES" sz="9400" dirty="0">
                <a:solidFill>
                  <a:schemeClr val="accent1">
                    <a:lumMod val="75000"/>
                  </a:schemeClr>
                </a:solidFill>
                <a:latin typeface="Fray Gabriel" panose="02000000000000000000" pitchFamily="2" charset="0"/>
              </a:rPr>
              <a:t> </a:t>
            </a:r>
            <a:r>
              <a:rPr lang="es-ES" sz="9400" b="1" dirty="0">
                <a:solidFill>
                  <a:srgbClr val="FF33CC"/>
                </a:solidFill>
                <a:latin typeface="Fray Gabriel" panose="02000000000000000000" pitchFamily="2" charset="0"/>
              </a:rPr>
              <a:t>Niño Jesús </a:t>
            </a:r>
            <a:r>
              <a:rPr lang="es-ES" sz="9400" dirty="0">
                <a:solidFill>
                  <a:srgbClr val="FF33CC"/>
                </a:solidFill>
                <a:latin typeface="Fray Gabriel" panose="02000000000000000000" pitchFamily="2" charset="0"/>
              </a:rPr>
              <a:t> </a:t>
            </a:r>
            <a:endParaRPr lang="es-ES" sz="9500" b="1" dirty="0">
              <a:solidFill>
                <a:srgbClr val="FF33CC"/>
              </a:solidFill>
              <a:latin typeface="Fray Gabriel" panose="02000000000000000000" pitchFamily="2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5733" y="0"/>
            <a:ext cx="7806268" cy="68580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s-MX" sz="2600" dirty="0">
                <a:solidFill>
                  <a:schemeClr val="tx1"/>
                </a:solidFill>
                <a:latin typeface="AR ESSENCE" panose="02000000000000000000" pitchFamily="2" charset="0"/>
              </a:rPr>
              <a:t>"</a:t>
            </a:r>
            <a:r>
              <a:rPr lang="es-MX" sz="2800" dirty="0">
                <a:solidFill>
                  <a:schemeClr val="tx1"/>
                </a:solidFill>
                <a:latin typeface="AR ESSENCE" panose="02000000000000000000" pitchFamily="2" charset="0"/>
              </a:rPr>
              <a:t>Para que una hija pueda a su madre querer, es necesario que ésta sepa llorar con ella, que con ella comparta sus penas y dolores.</a:t>
            </a:r>
          </a:p>
          <a:p>
            <a:pPr marL="0" indent="0">
              <a:buNone/>
            </a:pPr>
            <a:endParaRPr lang="es-MX" sz="1100" dirty="0">
              <a:solidFill>
                <a:schemeClr val="tx1"/>
              </a:solidFill>
              <a:latin typeface="AR ESSENCE" panose="02000000000000000000" pitchFamily="2" charset="0"/>
            </a:endParaRPr>
          </a:p>
          <a:p>
            <a:pPr marL="0" indent="0">
              <a:buNone/>
            </a:pPr>
            <a:r>
              <a:rPr lang="es-MX" sz="2800" dirty="0">
                <a:solidFill>
                  <a:schemeClr val="tx1"/>
                </a:solidFill>
                <a:latin typeface="AR ESSENCE" panose="02000000000000000000" pitchFamily="2" charset="0"/>
              </a:rPr>
              <a:t>Oh dulce Reina mía!, cuántas y amargas lágrimas lloraste en el destierro para ganar mi corazón, oh Reina!</a:t>
            </a:r>
          </a:p>
          <a:p>
            <a:pPr marL="0" indent="0">
              <a:buNone/>
            </a:pPr>
            <a:endParaRPr lang="es-MX" sz="500" dirty="0">
              <a:solidFill>
                <a:schemeClr val="tx1"/>
              </a:solidFill>
              <a:latin typeface="AR ESSENCE" panose="02000000000000000000" pitchFamily="2" charset="0"/>
            </a:endParaRPr>
          </a:p>
          <a:p>
            <a:pPr marL="0" indent="0">
              <a:buNone/>
            </a:pPr>
            <a:r>
              <a:rPr lang="es-MX" sz="2800" dirty="0">
                <a:solidFill>
                  <a:schemeClr val="tx1"/>
                </a:solidFill>
                <a:latin typeface="AR ESSENCE" panose="02000000000000000000" pitchFamily="2" charset="0"/>
              </a:rPr>
              <a:t>Meditando tu vida tal como describe el Evangelio, yo me atrevo a mirarte y hasta a acercarme a ti. No me cuesta creer que soy tu hija, cuando veo que mueres,</a:t>
            </a:r>
          </a:p>
          <a:p>
            <a:pPr marL="0" indent="0">
              <a:buNone/>
            </a:pPr>
            <a:r>
              <a:rPr lang="es-MX" sz="2800" dirty="0">
                <a:solidFill>
                  <a:schemeClr val="tx1"/>
                </a:solidFill>
                <a:latin typeface="AR ESSENCE" panose="02000000000000000000" pitchFamily="2" charset="0"/>
              </a:rPr>
              <a:t>cuando veo que sufres como yo".</a:t>
            </a:r>
            <a:r>
              <a:rPr lang="es-ES" sz="2800" dirty="0">
                <a:solidFill>
                  <a:schemeClr val="tx1"/>
                </a:solidFill>
                <a:latin typeface="AR ESSENCE" panose="02000000000000000000" pitchFamily="2" charset="0"/>
              </a:rPr>
              <a:t>.</a:t>
            </a:r>
          </a:p>
          <a:p>
            <a:pPr marL="0" indent="0" algn="r" rtl="0">
              <a:buNone/>
            </a:pPr>
            <a:r>
              <a:rPr lang="es-ES" sz="2600" dirty="0">
                <a:solidFill>
                  <a:schemeClr val="tx1"/>
                </a:solidFill>
                <a:latin typeface="AR ESSENCE" panose="02000000000000000000" pitchFamily="2" charset="0"/>
              </a:rPr>
              <a:t>Amén.</a:t>
            </a:r>
          </a:p>
        </p:txBody>
      </p:sp>
    </p:spTree>
    <p:extLst>
      <p:ext uri="{BB962C8B-B14F-4D97-AF65-F5344CB8AC3E}">
        <p14:creationId xmlns:p14="http://schemas.microsoft.com/office/powerpoint/2010/main" val="2636584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40" y="-127000"/>
            <a:ext cx="12263540" cy="6985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562100"/>
          </a:xfrm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</a:rPr>
              <a:t>c) </a:t>
            </a:r>
            <a:r>
              <a:rPr lang="es-MX" b="1" dirty="0">
                <a:solidFill>
                  <a:srgbClr val="FFFF00"/>
                </a:solidFill>
              </a:rPr>
              <a:t>–</a:t>
            </a:r>
            <a:r>
              <a:rPr lang="es-MX" b="1" dirty="0">
                <a:solidFill>
                  <a:srgbClr val="00B050"/>
                </a:solidFill>
              </a:rPr>
              <a:t> Profundización</a:t>
            </a:r>
            <a:r>
              <a:rPr lang="es-MX" b="1" dirty="0">
                <a:solidFill>
                  <a:srgbClr val="FFFF00"/>
                </a:solidFill>
              </a:rPr>
              <a:t>–</a:t>
            </a:r>
            <a:r>
              <a:rPr lang="es-MX" b="1" dirty="0">
                <a:solidFill>
                  <a:srgbClr val="00B050"/>
                </a:solidFill>
              </a:rPr>
              <a:t>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30</a:t>
            </a:fld>
            <a:endParaRPr lang="es-ES" noProof="0"/>
          </a:p>
        </p:txBody>
      </p:sp>
      <p:sp>
        <p:nvSpPr>
          <p:cNvPr id="7" name="CuadroTexto 6"/>
          <p:cNvSpPr txBox="1"/>
          <p:nvPr/>
        </p:nvSpPr>
        <p:spPr>
          <a:xfrm>
            <a:off x="483226" y="1347432"/>
            <a:ext cx="1170877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es-MX" sz="4400" i="1" dirty="0"/>
              <a:t>• El embarazo de María Tanto Mateo como Lucas citan el texto de Isaías de que “la virgen concebirá” (</a:t>
            </a:r>
            <a:r>
              <a:rPr lang="es-MX" sz="4400" i="1" dirty="0" err="1"/>
              <a:t>Is</a:t>
            </a:r>
            <a:r>
              <a:rPr lang="es-MX" sz="4400" i="1" dirty="0"/>
              <a:t> 7,14). </a:t>
            </a:r>
          </a:p>
          <a:p>
            <a:pPr>
              <a:buClr>
                <a:srgbClr val="FF0066"/>
              </a:buClr>
            </a:pPr>
            <a:endParaRPr lang="es-MX" sz="1200" i="1" dirty="0"/>
          </a:p>
          <a:p>
            <a:r>
              <a:rPr lang="es-MX" sz="4400" dirty="0">
                <a:solidFill>
                  <a:srgbClr val="0070C0"/>
                </a:solidFill>
              </a:rPr>
              <a:t>Lucas</a:t>
            </a:r>
            <a:r>
              <a:rPr lang="es-MX" sz="4400" dirty="0"/>
              <a:t> pone a </a:t>
            </a:r>
            <a:r>
              <a:rPr lang="es-MX" sz="4400" dirty="0">
                <a:solidFill>
                  <a:srgbClr val="FF33CC"/>
                </a:solidFill>
              </a:rPr>
              <a:t>María en el centro </a:t>
            </a:r>
            <a:r>
              <a:rPr lang="es-MX" sz="4400" dirty="0"/>
              <a:t>y da más importancia al signo de la virginidad (</a:t>
            </a:r>
            <a:r>
              <a:rPr lang="es-MX" sz="4400" dirty="0" err="1"/>
              <a:t>Lc</a:t>
            </a:r>
            <a:r>
              <a:rPr lang="es-MX" sz="4400" dirty="0"/>
              <a:t> 1,31). </a:t>
            </a:r>
            <a:r>
              <a:rPr lang="es-MX" sz="4400" dirty="0">
                <a:solidFill>
                  <a:srgbClr val="FF0066"/>
                </a:solidFill>
              </a:rPr>
              <a:t>Mateo</a:t>
            </a:r>
            <a:r>
              <a:rPr lang="es-MX" sz="4400" dirty="0"/>
              <a:t> pone </a:t>
            </a:r>
            <a:r>
              <a:rPr lang="es-MX" sz="4400" dirty="0">
                <a:solidFill>
                  <a:schemeClr val="accent6">
                    <a:lumMod val="50000"/>
                  </a:schemeClr>
                </a:solidFill>
              </a:rPr>
              <a:t>en el centro a José </a:t>
            </a:r>
            <a:r>
              <a:rPr lang="es-MX" sz="4400" dirty="0"/>
              <a:t>y da más importancia al significado del nombre Emmanuel. </a:t>
            </a:r>
          </a:p>
          <a:p>
            <a:endParaRPr lang="es-MX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8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40" y="-127000"/>
            <a:ext cx="12263540" cy="6985000"/>
          </a:xfr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31</a:t>
            </a:fld>
            <a:endParaRPr lang="es-ES" noProof="0"/>
          </a:p>
        </p:txBody>
      </p:sp>
      <p:sp>
        <p:nvSpPr>
          <p:cNvPr id="7" name="CuadroTexto 6"/>
          <p:cNvSpPr txBox="1"/>
          <p:nvPr/>
        </p:nvSpPr>
        <p:spPr>
          <a:xfrm>
            <a:off x="483226" y="354370"/>
            <a:ext cx="1170877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es-MX" sz="4400" dirty="0"/>
              <a:t>El sueño de José </a:t>
            </a:r>
          </a:p>
          <a:p>
            <a:pPr marL="571500" indent="-571500">
              <a:buClr>
                <a:srgbClr val="FF0066"/>
              </a:buClr>
              <a:buFont typeface="Wingdings" panose="05000000000000000000" pitchFamily="2" charset="2"/>
              <a:buChar char="v"/>
            </a:pPr>
            <a:endParaRPr lang="es-MX" sz="1600" i="1" dirty="0"/>
          </a:p>
          <a:p>
            <a:pPr>
              <a:buClr>
                <a:srgbClr val="FF0066"/>
              </a:buClr>
            </a:pPr>
            <a:endParaRPr lang="es-MX" sz="1200" i="1" dirty="0"/>
          </a:p>
          <a:p>
            <a:r>
              <a:rPr lang="es-MX" sz="4400" dirty="0"/>
              <a:t>El </a:t>
            </a:r>
            <a:r>
              <a:rPr lang="es-MX" sz="4400" dirty="0">
                <a:solidFill>
                  <a:srgbClr val="197DCE"/>
                </a:solidFill>
              </a:rPr>
              <a:t>ángel</a:t>
            </a:r>
            <a:r>
              <a:rPr lang="es-MX" sz="4400" dirty="0"/>
              <a:t> se le aparece a José en sueños y le ayuda a entender. De este modo, José consigue descubrir la acción de Dios donde, conforme a la opinión de la época.</a:t>
            </a:r>
          </a:p>
          <a:p>
            <a:endParaRPr lang="es-MX" sz="4400" dirty="0"/>
          </a:p>
          <a:p>
            <a:r>
              <a:rPr lang="es-MX" sz="4400" dirty="0">
                <a:solidFill>
                  <a:schemeClr val="accent6">
                    <a:lumMod val="50000"/>
                  </a:schemeClr>
                </a:solidFill>
              </a:rPr>
              <a:t>Ángel</a:t>
            </a:r>
            <a:r>
              <a:rPr lang="es-MX" sz="4400" dirty="0"/>
              <a:t> = mensajero. </a:t>
            </a:r>
          </a:p>
          <a:p>
            <a:endParaRPr lang="es-MX" sz="4400" dirty="0"/>
          </a:p>
          <a:p>
            <a:endParaRPr lang="es-MX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92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40" y="-127000"/>
            <a:ext cx="12263540" cy="6985000"/>
          </a:xfr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32</a:t>
            </a:fld>
            <a:endParaRPr lang="es-ES" noProof="0"/>
          </a:p>
        </p:txBody>
      </p:sp>
      <p:sp>
        <p:nvSpPr>
          <p:cNvPr id="7" name="CuadroTexto 6"/>
          <p:cNvSpPr txBox="1"/>
          <p:nvPr/>
        </p:nvSpPr>
        <p:spPr>
          <a:xfrm>
            <a:off x="483226" y="354370"/>
            <a:ext cx="11708774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4400" dirty="0"/>
          </a:p>
          <a:p>
            <a:r>
              <a:rPr lang="es-MX" sz="4400" dirty="0"/>
              <a:t>Hoy hay muchos </a:t>
            </a:r>
            <a:r>
              <a:rPr lang="es-MX" sz="4400" i="1" dirty="0"/>
              <a:t>ángeles</a:t>
            </a:r>
            <a:r>
              <a:rPr lang="es-MX" sz="4400" dirty="0"/>
              <a:t> que nos orientan en la vida. </a:t>
            </a:r>
          </a:p>
          <a:p>
            <a:endParaRPr lang="es-MX" sz="4400" dirty="0"/>
          </a:p>
          <a:p>
            <a:r>
              <a:rPr lang="es-MX" sz="4400" dirty="0"/>
              <a:t>Algunas veces actúan en los sueños, otras veces en las reuniones, en las conversaciones, en los encuentros bíblicos, en los acontecimientos... ¡Tantos ángeles!</a:t>
            </a:r>
          </a:p>
          <a:p>
            <a:endParaRPr lang="es-MX" sz="4400" dirty="0"/>
          </a:p>
          <a:p>
            <a:endParaRPr lang="es-MX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152391"/>
            <a:ext cx="6007100" cy="1577503"/>
          </a:xfrm>
        </p:spPr>
        <p:txBody>
          <a:bodyPr rtlCol="0">
            <a:noAutofit/>
          </a:bodyPr>
          <a:lstStyle/>
          <a:p>
            <a:pPr rtl="0"/>
            <a:r>
              <a:rPr lang="es-ES" sz="4800" noProof="1"/>
              <a:t>1. Mirar la práctica de la </a:t>
            </a:r>
            <a:r>
              <a:rPr lang="es-ES" sz="4800" noProof="1">
                <a:solidFill>
                  <a:srgbClr val="FFC000"/>
                </a:solidFill>
              </a:rPr>
              <a:t>comunidad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noProof="1" dirty="0" smtClean="0"/>
              <a:pPr rtl="0"/>
              <a:t>4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80212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40" y="-127000"/>
            <a:ext cx="12263540" cy="6858000"/>
          </a:xfr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5</a:t>
            </a:fld>
            <a:endParaRPr lang="es-ES" noProof="0"/>
          </a:p>
        </p:txBody>
      </p:sp>
      <p:sp>
        <p:nvSpPr>
          <p:cNvPr id="7" name="CuadroTexto 6"/>
          <p:cNvSpPr txBox="1"/>
          <p:nvPr/>
        </p:nvSpPr>
        <p:spPr>
          <a:xfrm>
            <a:off x="483226" y="1779688"/>
            <a:ext cx="10795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4800" dirty="0"/>
              <a:t>Al describir el origen de Jesús, Mateo intenta transmitir a las comunidades la Buena Noticia de que</a:t>
            </a:r>
            <a:r>
              <a:rPr lang="es-MX" sz="4800" dirty="0">
                <a:solidFill>
                  <a:srgbClr val="0070C0"/>
                </a:solidFill>
              </a:rPr>
              <a:t>, a través de Jesús</a:t>
            </a:r>
            <a:r>
              <a:rPr lang="es-MX" sz="4800" dirty="0"/>
              <a:t>, </a:t>
            </a:r>
            <a:r>
              <a:rPr lang="es-MX" sz="4800" dirty="0">
                <a:solidFill>
                  <a:srgbClr val="C00000"/>
                </a:solidFill>
              </a:rPr>
              <a:t>Dios</a:t>
            </a:r>
            <a:r>
              <a:rPr lang="es-MX" sz="4800" dirty="0"/>
              <a:t> se hace presente en medio de ellas</a:t>
            </a:r>
          </a:p>
          <a:p>
            <a:pPr marL="342900" indent="-342900">
              <a:buFont typeface="+mj-lt"/>
              <a:buAutoNum type="arabicPeriod"/>
            </a:pPr>
            <a:endParaRPr lang="es-MX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es-MX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35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70" y="0"/>
            <a:ext cx="12263540" cy="6858000"/>
          </a:xfr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6</a:t>
            </a:fld>
            <a:endParaRPr lang="es-ES" noProof="0"/>
          </a:p>
        </p:txBody>
      </p:sp>
      <p:sp>
        <p:nvSpPr>
          <p:cNvPr id="7" name="CuadroTexto 6"/>
          <p:cNvSpPr txBox="1"/>
          <p:nvPr/>
        </p:nvSpPr>
        <p:spPr>
          <a:xfrm>
            <a:off x="698500" y="982176"/>
            <a:ext cx="112801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4000" dirty="0"/>
          </a:p>
          <a:p>
            <a:pPr marL="342900" indent="-342900">
              <a:buFont typeface="+mj-lt"/>
              <a:buAutoNum type="arabicPeriod"/>
            </a:pPr>
            <a:r>
              <a:rPr lang="es-MX" sz="5400" dirty="0"/>
              <a:t>Cuando me presento, ¿Sientes la </a:t>
            </a:r>
            <a:r>
              <a:rPr lang="es-MX" sz="5400" dirty="0">
                <a:solidFill>
                  <a:schemeClr val="accent6">
                    <a:lumMod val="75000"/>
                  </a:schemeClr>
                </a:solidFill>
              </a:rPr>
              <a:t>presencia</a:t>
            </a:r>
            <a:r>
              <a:rPr lang="es-MX" sz="5400" dirty="0"/>
              <a:t> de Dios, día a día?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5400" dirty="0"/>
              <a:t>¿Cuando y cómo?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5400" dirty="0"/>
              <a:t>¿Cómo experimentas la presencia de Dios en la </a:t>
            </a:r>
            <a:r>
              <a:rPr lang="es-MX" sz="5400" dirty="0">
                <a:solidFill>
                  <a:srgbClr val="00B050"/>
                </a:solidFill>
              </a:rPr>
              <a:t>comunidad</a:t>
            </a:r>
            <a:r>
              <a:rPr lang="es-MX" sz="5400" dirty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es-MX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es-MX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11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152391"/>
            <a:ext cx="6007100" cy="1577503"/>
          </a:xfrm>
        </p:spPr>
        <p:txBody>
          <a:bodyPr rtlCol="0">
            <a:noAutofit/>
          </a:bodyPr>
          <a:lstStyle/>
          <a:p>
            <a:pPr rtl="0"/>
            <a:r>
              <a:rPr lang="es-ES" sz="4800" noProof="1"/>
              <a:t>2. Mirar la práctica de </a:t>
            </a:r>
            <a:r>
              <a:rPr lang="es-ES" sz="4800" noProof="1">
                <a:solidFill>
                  <a:srgbClr val="197DCE"/>
                </a:solidFill>
              </a:rPr>
              <a:t>Jesús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noProof="1" dirty="0" smtClean="0"/>
              <a:pPr rtl="0"/>
              <a:t>7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4792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8</a:t>
            </a:fld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2601" y="2186902"/>
            <a:ext cx="9103852" cy="4480598"/>
          </a:xfrm>
        </p:spPr>
        <p:txBody>
          <a:bodyPr rtlCol="0">
            <a:normAutofit/>
          </a:bodyPr>
          <a:lstStyle/>
          <a:p>
            <a:pPr rtl="0">
              <a:buFont typeface="Wingdings" panose="05000000000000000000" pitchFamily="2" charset="2"/>
              <a:buChar char="q"/>
            </a:pPr>
            <a:r>
              <a:rPr lang="es-ES" sz="2800" dirty="0"/>
              <a:t>Escucharemos el </a:t>
            </a:r>
            <a:r>
              <a:rPr lang="es-ES" sz="2800" dirty="0">
                <a:solidFill>
                  <a:srgbClr val="CCCC00"/>
                </a:solidFill>
              </a:rPr>
              <a:t>origen</a:t>
            </a:r>
            <a:r>
              <a:rPr lang="es-ES" sz="2800" dirty="0"/>
              <a:t> de Jesús: palabras clave: María, Embarazo, José,  Ángel</a:t>
            </a:r>
          </a:p>
          <a:p>
            <a:pPr rtl="0">
              <a:buFont typeface="Wingdings" panose="05000000000000000000" pitchFamily="2" charset="2"/>
              <a:buChar char="q"/>
            </a:pPr>
            <a:endParaRPr lang="es-ES" sz="2800" dirty="0"/>
          </a:p>
          <a:p>
            <a:pPr rtl="0">
              <a:buFont typeface="Wingdings" panose="05000000000000000000" pitchFamily="2" charset="2"/>
              <a:buChar char="q"/>
            </a:pPr>
            <a:r>
              <a:rPr lang="es-MX" sz="2800" dirty="0"/>
              <a:t>¿</a:t>
            </a:r>
            <a:r>
              <a:rPr lang="es-ES" sz="2800" dirty="0"/>
              <a:t>qué no</a:t>
            </a:r>
            <a:r>
              <a:rPr lang="es-MX" sz="2800" dirty="0"/>
              <a:t>s </a:t>
            </a:r>
            <a:r>
              <a:rPr lang="es-ES" sz="2800" dirty="0"/>
              <a:t>dice el evangelista sobre la persona de Jesús</a:t>
            </a:r>
            <a:r>
              <a:rPr lang="es-MX" sz="2800" dirty="0"/>
              <a:t>?</a:t>
            </a:r>
            <a:endParaRPr lang="es-ES" sz="2800" dirty="0"/>
          </a:p>
          <a:p>
            <a:pPr rtl="0">
              <a:buFont typeface="Wingdings" panose="05000000000000000000" pitchFamily="2" charset="2"/>
              <a:buChar char="q"/>
            </a:pPr>
            <a:endParaRPr lang="es-ES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4800" dirty="0"/>
              <a:t>A) </a:t>
            </a:r>
            <a:r>
              <a:rPr lang="es-ES" sz="4800" dirty="0">
                <a:solidFill>
                  <a:srgbClr val="FFC000"/>
                </a:solidFill>
              </a:rPr>
              <a:t>Claves </a:t>
            </a:r>
            <a:r>
              <a:rPr lang="es-ES" sz="4800" dirty="0"/>
              <a:t>de lectura</a:t>
            </a:r>
          </a:p>
        </p:txBody>
      </p:sp>
    </p:spTree>
    <p:extLst>
      <p:ext uri="{BB962C8B-B14F-4D97-AF65-F5344CB8AC3E}">
        <p14:creationId xmlns:p14="http://schemas.microsoft.com/office/powerpoint/2010/main" val="275605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9</a:t>
            </a:fld>
            <a:endParaRPr lang="es-E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557629"/>
            <a:ext cx="11912600" cy="1325563"/>
          </a:xfrm>
        </p:spPr>
        <p:txBody>
          <a:bodyPr rtlCol="0">
            <a:normAutofit/>
          </a:bodyPr>
          <a:lstStyle/>
          <a:p>
            <a:pPr rtl="0"/>
            <a:r>
              <a:rPr lang="es-ES" sz="4800" dirty="0"/>
              <a:t>B) </a:t>
            </a:r>
            <a:r>
              <a:rPr lang="es-ES" sz="4800" dirty="0">
                <a:solidFill>
                  <a:srgbClr val="F7F1E4"/>
                </a:solidFill>
              </a:rPr>
              <a:t>Proclamación</a:t>
            </a:r>
            <a:r>
              <a:rPr lang="es-ES" sz="4800" dirty="0">
                <a:solidFill>
                  <a:srgbClr val="FFC000"/>
                </a:solidFill>
              </a:rPr>
              <a:t> </a:t>
            </a:r>
            <a:r>
              <a:rPr lang="es-ES" sz="4800" dirty="0">
                <a:solidFill>
                  <a:srgbClr val="F7F1E4"/>
                </a:solidFill>
              </a:rPr>
              <a:t>del </a:t>
            </a:r>
            <a:r>
              <a:rPr lang="es-E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Texto </a:t>
            </a:r>
            <a:r>
              <a:rPr lang="es-ES" sz="4800" dirty="0">
                <a:solidFill>
                  <a:srgbClr val="F7F1E4"/>
                </a:solidFill>
              </a:rPr>
              <a:t>(</a:t>
            </a:r>
            <a:r>
              <a:rPr lang="es-ES" sz="4400" dirty="0">
                <a:solidFill>
                  <a:srgbClr val="F7F1E4"/>
                </a:solidFill>
              </a:rPr>
              <a:t>Mt 1, 18-25)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96412" y="1788359"/>
            <a:ext cx="104818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18.</a:t>
            </a:r>
            <a:r>
              <a:rPr lang="es-MX" sz="3600" dirty="0"/>
              <a:t>La generación de Jesucristo fue de esta manera: Su madre, María, estaba desposada con José y, antes de empezar a estar juntos ellos, se encontró encinta por obra del Espíritu Santo. </a:t>
            </a:r>
          </a:p>
          <a:p>
            <a:endParaRPr lang="es-MX" sz="2400" dirty="0"/>
          </a:p>
          <a:p>
            <a:r>
              <a:rPr lang="es-MX" sz="3600" b="1" dirty="0"/>
              <a:t>19. </a:t>
            </a:r>
            <a:r>
              <a:rPr lang="es-MX" sz="3600" dirty="0"/>
              <a:t>Su marido José, como era justo y no quería ponerla en evidencia, resolvió repudiarla en secreto." </a:t>
            </a:r>
          </a:p>
        </p:txBody>
      </p:sp>
    </p:spTree>
    <p:extLst>
      <p:ext uri="{BB962C8B-B14F-4D97-AF65-F5344CB8AC3E}">
        <p14:creationId xmlns:p14="http://schemas.microsoft.com/office/powerpoint/2010/main" val="4032128679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0</TotalTime>
  <Words>1445</Words>
  <Application>Microsoft Office PowerPoint</Application>
  <PresentationFormat>Panorámica</PresentationFormat>
  <Paragraphs>162</Paragraphs>
  <Slides>32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 ESSENCE</vt:lpstr>
      <vt:lpstr>Arial</vt:lpstr>
      <vt:lpstr>Calibri</vt:lpstr>
      <vt:lpstr>Fray Gabriel</vt:lpstr>
      <vt:lpstr>Tw Cen MT</vt:lpstr>
      <vt:lpstr>Wingdings</vt:lpstr>
      <vt:lpstr>Gota</vt:lpstr>
      <vt:lpstr>Tema 2  ¿Quién es Jesús para las comunidades?</vt:lpstr>
      <vt:lpstr>0. Ambientación</vt:lpstr>
      <vt:lpstr>Oración</vt:lpstr>
      <vt:lpstr>1. Mirar la práctica de la comunidad</vt:lpstr>
      <vt:lpstr>Presentación de PowerPoint</vt:lpstr>
      <vt:lpstr>Presentación de PowerPoint</vt:lpstr>
      <vt:lpstr>2. Mirar la práctica de Jesús</vt:lpstr>
      <vt:lpstr>A) Claves de lectura</vt:lpstr>
      <vt:lpstr>B) Proclamación del Texto (Mt 1, 18-25) </vt:lpstr>
      <vt:lpstr>Presentación de PowerPoint</vt:lpstr>
      <vt:lpstr>Presentación de PowerPoint</vt:lpstr>
      <vt:lpstr>c) Momento de silencio</vt:lpstr>
      <vt:lpstr>D) Lectura personal</vt:lpstr>
      <vt:lpstr>3. Descubrimos la palabra de Dios en la vida</vt:lpstr>
      <vt:lpstr>A) Preguntas de reflexión</vt:lpstr>
      <vt:lpstr>c) Compromiso grupal</vt:lpstr>
      <vt:lpstr>3. Oramos </vt:lpstr>
      <vt:lpstr>A) preces</vt:lpstr>
      <vt:lpstr>b) Salmo 72</vt:lpstr>
      <vt:lpstr>Presentación de PowerPoint</vt:lpstr>
      <vt:lpstr>Presentación de PowerPoint</vt:lpstr>
      <vt:lpstr>Presentación de PowerPoint</vt:lpstr>
      <vt:lpstr>5. Una ayuda para el grupo</vt:lpstr>
      <vt:lpstr>a) – contexto –  </vt:lpstr>
      <vt:lpstr>Presentación de PowerPoint</vt:lpstr>
      <vt:lpstr>b) – Comentario –  </vt:lpstr>
      <vt:lpstr>“¿Os dais cuenta de en qué terminaría la observancia rigurosa que ciertos fariseos exigen de vosotros? Terminaría en la muerte del Mesías”. Mensaje de fondo a la comunidad</vt:lpstr>
      <vt:lpstr>Presentación de PowerPoint</vt:lpstr>
      <vt:lpstr>c) – Profundización–  </vt:lpstr>
      <vt:lpstr>c) – Profundización– 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2  ¿Quién es Jesús para las comunidades?</dc:title>
  <dc:creator/>
  <cp:lastModifiedBy/>
  <cp:revision>2</cp:revision>
  <dcterms:created xsi:type="dcterms:W3CDTF">2019-08-01T18:02:26Z</dcterms:created>
  <dcterms:modified xsi:type="dcterms:W3CDTF">2019-08-22T03:07:16Z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2018-08-01T18:52:35.0353158Z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